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3" r:id="rId4"/>
    <p:sldId id="260" r:id="rId5"/>
    <p:sldId id="265" r:id="rId6"/>
    <p:sldId id="261" r:id="rId7"/>
    <p:sldId id="264"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2" name="Segnaposto piè di pagina 1"/>
          <p:cNvSpPr>
            <a:spLocks noGrp="1"/>
          </p:cNvSpPr>
          <p:nvPr>
            <p:ph type="ftr" sz="quarter" idx="11"/>
          </p:nvPr>
        </p:nvSpPr>
        <p:spPr/>
        <p:txBody>
          <a:bodyPr/>
          <a:lstStyle/>
          <a:p>
            <a:endParaRPr lang="it-IT" dirty="0"/>
          </a:p>
        </p:txBody>
      </p:sp>
      <p:sp>
        <p:nvSpPr>
          <p:cNvPr id="15" name="Segnaposto numero diapositiva 14"/>
          <p:cNvSpPr>
            <a:spLocks noGrp="1"/>
          </p:cNvSpPr>
          <p:nvPr>
            <p:ph type="sldNum" sz="quarter" idx="12"/>
          </p:nvPr>
        </p:nvSpPr>
        <p:spPr>
          <a:xfrm>
            <a:off x="8229600" y="6473952"/>
            <a:ext cx="758952" cy="246888"/>
          </a:xfrm>
        </p:spPr>
        <p:txBody>
          <a:bodyPr/>
          <a:lstStyle/>
          <a:p>
            <a:fld id="{E7A41E1B-4F70-4964-A407-84C68BE8251C}"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19" name="Segnaposto piè di pagina 18"/>
          <p:cNvSpPr>
            <a:spLocks noGrp="1"/>
          </p:cNvSpPr>
          <p:nvPr>
            <p:ph type="ftr" sz="quarter" idx="11"/>
          </p:nvPr>
        </p:nvSpPr>
        <p:spPr>
          <a:xfrm>
            <a:off x="3581400" y="76200"/>
            <a:ext cx="2895600" cy="288925"/>
          </a:xfrm>
        </p:spPr>
        <p:txBody>
          <a:bodyPr/>
          <a:lstStyle/>
          <a:p>
            <a:endParaRPr lang="it-IT" dirty="0"/>
          </a:p>
        </p:txBody>
      </p:sp>
      <p:sp>
        <p:nvSpPr>
          <p:cNvPr id="16" name="Segnaposto numero diapositiva 15"/>
          <p:cNvSpPr>
            <a:spLocks noGrp="1"/>
          </p:cNvSpPr>
          <p:nvPr>
            <p:ph type="sldNum" sz="quarter" idx="12"/>
          </p:nvPr>
        </p:nvSpPr>
        <p:spPr>
          <a:xfrm>
            <a:off x="8229600" y="6473952"/>
            <a:ext cx="758952" cy="246888"/>
          </a:xfrm>
        </p:spPr>
        <p:txBody>
          <a:bodyPr/>
          <a:lstStyle/>
          <a:p>
            <a:fld id="{E7A41E1B-4F70-4964-A407-84C68BE8251C}"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11" name="Segnaposto piè di pagina 10"/>
          <p:cNvSpPr>
            <a:spLocks noGrp="1"/>
          </p:cNvSpPr>
          <p:nvPr>
            <p:ph type="ftr" sz="quarter" idx="11"/>
          </p:nvPr>
        </p:nvSpPr>
        <p:spPr/>
        <p:txBody>
          <a:bodyPr/>
          <a:lstStyle/>
          <a:p>
            <a:endParaRPr lang="it-IT" dirty="0"/>
          </a:p>
        </p:txBody>
      </p:sp>
      <p:sp>
        <p:nvSpPr>
          <p:cNvPr id="16" name="Segnaposto numero diapositiva 15"/>
          <p:cNvSpPr>
            <a:spLocks noGrp="1"/>
          </p:cNvSpPr>
          <p:nvPr>
            <p:ph type="sldNum" sz="quarter" idx="12"/>
          </p:nvPr>
        </p:nvSpPr>
        <p:spPr/>
        <p:txBody>
          <a:bodyPr/>
          <a:lstStyle/>
          <a:p>
            <a:fld id="{E7A41E1B-4F70-4964-A407-84C68BE8251C}" type="slidenum">
              <a:rPr lang="it-IT" smtClean="0"/>
              <a:pPr/>
              <a:t>‹N›</a:t>
            </a:fld>
            <a:endParaRPr lang="it-IT" dirty="0"/>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10" name="Segnaposto piè di pagina 9"/>
          <p:cNvSpPr>
            <a:spLocks noGrp="1"/>
          </p:cNvSpPr>
          <p:nvPr>
            <p:ph type="ftr" sz="quarter" idx="11"/>
          </p:nvPr>
        </p:nvSpPr>
        <p:spPr/>
        <p:txBody>
          <a:bodyPr/>
          <a:lstStyle/>
          <a:p>
            <a:endParaRPr lang="it-IT" dirty="0"/>
          </a:p>
        </p:txBody>
      </p:sp>
      <p:sp>
        <p:nvSpPr>
          <p:cNvPr id="31" name="Segnaposto numero diapositiva 30"/>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a:xfrm>
            <a:off x="8229600" y="6477000"/>
            <a:ext cx="762000" cy="246888"/>
          </a:xfrm>
        </p:spPr>
        <p:txBody>
          <a:bodyPr/>
          <a:lstStyle/>
          <a:p>
            <a:fld id="{E7A41E1B-4F70-4964-A407-84C68BE8251C}" type="slidenum">
              <a:rPr lang="it-IT" smtClean="0"/>
              <a:pPr/>
              <a:t>‹N›</a:t>
            </a:fld>
            <a:endParaRPr lang="it-IT" dirty="0"/>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21" name="Segnaposto piè di pagina 20"/>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24" name="Segnaposto piè di pagina 23"/>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29" name="Segnaposto piè di pagina 28"/>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dirty="0"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7F49D355-16BD-4E45-BD9A-5EA878CF7CBD}" type="datetimeFigureOut">
              <a:rPr lang="it-IT" smtClean="0"/>
              <a:pPr/>
              <a:t>10/12/2013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31" name="Segnaposto numero diapositiva 30"/>
          <p:cNvSpPr>
            <a:spLocks noGrp="1"/>
          </p:cNvSpPr>
          <p:nvPr>
            <p:ph type="sldNum" sz="quarter" idx="12"/>
          </p:nvPr>
        </p:nvSpPr>
        <p:spPr/>
        <p:txBody>
          <a:bodyPr/>
          <a:lstStyle/>
          <a:p>
            <a:fld id="{E7A41E1B-4F70-4964-A407-84C68BE8251C}" type="slidenum">
              <a:rPr lang="it-IT" smtClean="0"/>
              <a:pPr/>
              <a:t>‹N›</a:t>
            </a:fld>
            <a:endParaRPr lang="it-IT" dirty="0"/>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F49D355-16BD-4E45-BD9A-5EA878CF7CBD}" type="datetimeFigureOut">
              <a:rPr lang="it-IT" smtClean="0"/>
              <a:pPr/>
              <a:t>10/12/2013</a:t>
            </a:fld>
            <a:endParaRPr lang="it-IT" dirty="0"/>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t-IT" dirty="0"/>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7A41E1B-4F70-4964-A407-84C68BE8251C}" type="slidenum">
              <a:rPr lang="it-IT" smtClean="0"/>
              <a:pPr/>
              <a:t>‹N›</a:t>
            </a:fld>
            <a:endParaRPr lang="it-IT" dirty="0"/>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riticaletteraria.org/2008/08/il-piacere-di-leggere-dannunzio.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556792"/>
            <a:ext cx="7772400" cy="1470025"/>
          </a:xfrm>
        </p:spPr>
        <p:txBody>
          <a:bodyPr>
            <a:normAutofit/>
          </a:bodyPr>
          <a:lstStyle/>
          <a:p>
            <a:r>
              <a:rPr lang="it-IT" sz="4000" dirty="0" smtClean="0">
                <a:latin typeface="Freestyle Script" panose="030804020302050B0404" pitchFamily="66" charset="0"/>
              </a:rPr>
              <a:t>Gabriele D’Annunzio </a:t>
            </a:r>
            <a:endParaRPr lang="it-IT" sz="4000" dirty="0">
              <a:latin typeface="Freestyle Script" panose="030804020302050B0404" pitchFamily="66" charset="0"/>
            </a:endParaRPr>
          </a:p>
        </p:txBody>
      </p:sp>
      <p:pic>
        <p:nvPicPr>
          <p:cNvPr id="4" name="Immagin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580112" y="692696"/>
            <a:ext cx="2169790" cy="2893690"/>
          </a:xfrm>
          <a:prstGeom prst="rect">
            <a:avLst/>
          </a:prstGeom>
        </p:spPr>
      </p:pic>
      <p:sp>
        <p:nvSpPr>
          <p:cNvPr id="5" name="Rettangolo 4"/>
          <p:cNvSpPr/>
          <p:nvPr/>
        </p:nvSpPr>
        <p:spPr>
          <a:xfrm>
            <a:off x="2123728" y="4653136"/>
            <a:ext cx="4572000" cy="369332"/>
          </a:xfrm>
          <a:prstGeom prst="rect">
            <a:avLst/>
          </a:prstGeom>
        </p:spPr>
        <p:txBody>
          <a:bodyPr>
            <a:spAutoFit/>
          </a:bodyPr>
          <a:lstStyle/>
          <a:p>
            <a:r>
              <a:rPr lang="it-IT" dirty="0" smtClean="0"/>
              <a:t>A cura di </a:t>
            </a:r>
            <a:r>
              <a:rPr lang="it-IT" smtClean="0"/>
              <a:t>Giada Freisa – V a</a:t>
            </a:r>
            <a:endParaRPr lang="it-IT" dirty="0"/>
          </a:p>
        </p:txBody>
      </p:sp>
    </p:spTree>
    <p:extLst>
      <p:ext uri="{BB962C8B-B14F-4D97-AF65-F5344CB8AC3E}">
        <p14:creationId xmlns="" xmlns:p14="http://schemas.microsoft.com/office/powerpoint/2010/main" val="1018748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buNone/>
            </a:pPr>
            <a:r>
              <a:rPr lang="it-IT" sz="1200" dirty="0">
                <a:solidFill>
                  <a:schemeClr val="tx1"/>
                </a:solidFill>
                <a:latin typeface="Comic Sans MS" panose="030F0702030302020204" pitchFamily="66" charset="0"/>
                <a:cs typeface="Arial" panose="020B0604020202020204" pitchFamily="34" charset="0"/>
              </a:rPr>
              <a:t>ANDREA </a:t>
            </a:r>
            <a:r>
              <a:rPr lang="it-IT" sz="1200" dirty="0" smtClean="0">
                <a:solidFill>
                  <a:schemeClr val="tx1"/>
                </a:solidFill>
                <a:latin typeface="Comic Sans MS" panose="030F0702030302020204" pitchFamily="66" charset="0"/>
                <a:cs typeface="Arial" panose="020B0604020202020204" pitchFamily="34" charset="0"/>
              </a:rPr>
              <a:t>SPERELLI</a:t>
            </a:r>
            <a:endParaRPr lang="it-IT" sz="1200" dirty="0">
              <a:solidFill>
                <a:schemeClr val="tx1"/>
              </a:solidFill>
              <a:latin typeface="Comic Sans MS" panose="030F0702030302020204" pitchFamily="66" charset="0"/>
              <a:cs typeface="Arial" panose="020B0604020202020204" pitchFamily="34" charset="0"/>
            </a:endParaRPr>
          </a:p>
          <a:p>
            <a:r>
              <a:rPr lang="it-IT" sz="1200" dirty="0">
                <a:solidFill>
                  <a:schemeClr val="tx1"/>
                </a:solidFill>
                <a:latin typeface="Comic Sans MS" panose="030F0702030302020204" pitchFamily="66" charset="0"/>
                <a:cs typeface="Arial" panose="020B0604020202020204" pitchFamily="34" charset="0"/>
              </a:rPr>
              <a:t>E' il protagonista principale della storia, attorno al quale ruota tutta la </a:t>
            </a:r>
            <a:r>
              <a:rPr lang="it-IT" sz="1200" dirty="0" smtClean="0">
                <a:solidFill>
                  <a:schemeClr val="tx1"/>
                </a:solidFill>
                <a:latin typeface="Comic Sans MS" panose="030F0702030302020204" pitchFamily="66" charset="0"/>
                <a:cs typeface="Arial" panose="020B0604020202020204" pitchFamily="34" charset="0"/>
              </a:rPr>
              <a:t>vicenda. Lui fa innamorare di se ogni donna che conosce. Ed è camaleontico, chimerico, incoerente e inconsistente per ogni cosa che fa.</a:t>
            </a:r>
            <a:endParaRPr lang="it-IT" sz="1200" dirty="0">
              <a:solidFill>
                <a:schemeClr val="tx1"/>
              </a:solidFill>
              <a:latin typeface="Comic Sans MS" panose="030F0702030302020204" pitchFamily="66" charset="0"/>
              <a:cs typeface="Arial" panose="020B0604020202020204" pitchFamily="34" charset="0"/>
            </a:endParaRPr>
          </a:p>
          <a:p>
            <a:pPr marL="0" indent="0">
              <a:buNone/>
            </a:pPr>
            <a:endParaRPr lang="it-IT" sz="1200" dirty="0" smtClean="0">
              <a:solidFill>
                <a:schemeClr val="tx1"/>
              </a:solidFill>
              <a:latin typeface="Comic Sans MS" panose="030F0702030302020204" pitchFamily="66" charset="0"/>
              <a:cs typeface="Arial" panose="020B0604020202020204" pitchFamily="34" charset="0"/>
            </a:endParaRPr>
          </a:p>
          <a:p>
            <a:pPr marL="0" indent="0">
              <a:buNone/>
            </a:pPr>
            <a:r>
              <a:rPr lang="it-IT" sz="1200" dirty="0" smtClean="0">
                <a:solidFill>
                  <a:schemeClr val="tx1"/>
                </a:solidFill>
                <a:latin typeface="Comic Sans MS" panose="030F0702030302020204" pitchFamily="66" charset="0"/>
                <a:cs typeface="Arial" panose="020B0604020202020204" pitchFamily="34" charset="0"/>
              </a:rPr>
              <a:t>ELENA </a:t>
            </a:r>
            <a:r>
              <a:rPr lang="it-IT" sz="1200" dirty="0">
                <a:solidFill>
                  <a:schemeClr val="tx1"/>
                </a:solidFill>
                <a:latin typeface="Comic Sans MS" panose="030F0702030302020204" pitchFamily="66" charset="0"/>
                <a:cs typeface="Arial" panose="020B0604020202020204" pitchFamily="34" charset="0"/>
              </a:rPr>
              <a:t>MUTI</a:t>
            </a:r>
          </a:p>
          <a:p>
            <a:r>
              <a:rPr lang="it-IT" sz="1200" dirty="0">
                <a:solidFill>
                  <a:schemeClr val="tx1"/>
                </a:solidFill>
                <a:latin typeface="Comic Sans MS" panose="030F0702030302020204" pitchFamily="66" charset="0"/>
                <a:cs typeface="Arial" panose="020B0604020202020204" pitchFamily="34" charset="0"/>
              </a:rPr>
              <a:t>E' una giovane vedova, molto bella e nota nell'alta società romana. Ricambia l'amore per Andrea, e per tutta la durata della loro breve storia è molto coinvolta. </a:t>
            </a:r>
            <a:r>
              <a:rPr lang="it-IT" sz="1200" dirty="0" smtClean="0">
                <a:solidFill>
                  <a:schemeClr val="tx1"/>
                </a:solidFill>
                <a:latin typeface="Comic Sans MS" panose="030F0702030302020204" pitchFamily="66" charset="0"/>
                <a:cs typeface="Arial" panose="020B0604020202020204" pitchFamily="34" charset="0"/>
              </a:rPr>
              <a:t>Poi </a:t>
            </a:r>
            <a:r>
              <a:rPr lang="it-IT" sz="1200" dirty="0">
                <a:solidFill>
                  <a:schemeClr val="tx1"/>
                </a:solidFill>
                <a:latin typeface="Comic Sans MS" panose="030F0702030302020204" pitchFamily="66" charset="0"/>
                <a:cs typeface="Arial" panose="020B0604020202020204" pitchFamily="34" charset="0"/>
              </a:rPr>
              <a:t>decide di partire, lasciando </a:t>
            </a:r>
            <a:r>
              <a:rPr lang="it-IT" sz="1200" dirty="0" smtClean="0">
                <a:solidFill>
                  <a:schemeClr val="tx1"/>
                </a:solidFill>
                <a:latin typeface="Comic Sans MS" panose="030F0702030302020204" pitchFamily="66" charset="0"/>
                <a:cs typeface="Arial" panose="020B0604020202020204" pitchFamily="34" charset="0"/>
              </a:rPr>
              <a:t>Andrea. Quando </a:t>
            </a:r>
            <a:r>
              <a:rPr lang="it-IT" sz="1200" dirty="0">
                <a:solidFill>
                  <a:schemeClr val="tx1"/>
                </a:solidFill>
                <a:latin typeface="Comic Sans MS" panose="030F0702030302020204" pitchFamily="66" charset="0"/>
                <a:cs typeface="Arial" panose="020B0604020202020204" pitchFamily="34" charset="0"/>
              </a:rPr>
              <a:t>ritorna a Roma, si è già risposata con un </a:t>
            </a:r>
            <a:r>
              <a:rPr lang="it-IT" sz="1200" dirty="0" smtClean="0">
                <a:solidFill>
                  <a:schemeClr val="tx1"/>
                </a:solidFill>
                <a:latin typeface="Comic Sans MS" panose="030F0702030302020204" pitchFamily="66" charset="0"/>
                <a:cs typeface="Arial" panose="020B0604020202020204" pitchFamily="34" charset="0"/>
              </a:rPr>
              <a:t>ricco </a:t>
            </a:r>
            <a:r>
              <a:rPr lang="it-IT" sz="1200" dirty="0">
                <a:solidFill>
                  <a:schemeClr val="tx1"/>
                </a:solidFill>
                <a:latin typeface="Comic Sans MS" panose="030F0702030302020204" pitchFamily="66" charset="0"/>
                <a:cs typeface="Arial" panose="020B0604020202020204" pitchFamily="34" charset="0"/>
              </a:rPr>
              <a:t>inglese, </a:t>
            </a:r>
            <a:r>
              <a:rPr lang="it-IT" sz="1200" dirty="0" smtClean="0">
                <a:solidFill>
                  <a:schemeClr val="tx1"/>
                </a:solidFill>
                <a:latin typeface="Comic Sans MS" panose="030F0702030302020204" pitchFamily="66" charset="0"/>
                <a:cs typeface="Arial" panose="020B0604020202020204" pitchFamily="34" charset="0"/>
              </a:rPr>
              <a:t>che </a:t>
            </a:r>
            <a:r>
              <a:rPr lang="it-IT" sz="1200" dirty="0">
                <a:solidFill>
                  <a:schemeClr val="tx1"/>
                </a:solidFill>
                <a:latin typeface="Comic Sans MS" panose="030F0702030302020204" pitchFamily="66" charset="0"/>
                <a:cs typeface="Arial" panose="020B0604020202020204" pitchFamily="34" charset="0"/>
              </a:rPr>
              <a:t>non ama</a:t>
            </a:r>
            <a:r>
              <a:rPr lang="it-IT" sz="1200" dirty="0" smtClean="0">
                <a:solidFill>
                  <a:schemeClr val="tx1"/>
                </a:solidFill>
                <a:latin typeface="Comic Sans MS" panose="030F0702030302020204" pitchFamily="66" charset="0"/>
                <a:cs typeface="Arial" panose="020B0604020202020204" pitchFamily="34" charset="0"/>
              </a:rPr>
              <a:t>.</a:t>
            </a:r>
            <a:r>
              <a:rPr lang="it-IT" sz="1200" dirty="0">
                <a:solidFill>
                  <a:schemeClr val="tx1"/>
                </a:solidFill>
                <a:latin typeface="Comic Sans MS" panose="030F0702030302020204" pitchFamily="66" charset="0"/>
                <a:cs typeface="Arial" panose="020B0604020202020204" pitchFamily="34" charset="0"/>
              </a:rPr>
              <a:t> </a:t>
            </a:r>
          </a:p>
          <a:p>
            <a:pPr marL="0" indent="0">
              <a:buNone/>
            </a:pPr>
            <a:endParaRPr lang="it-IT" sz="1200" dirty="0" smtClean="0">
              <a:solidFill>
                <a:schemeClr val="tx1"/>
              </a:solidFill>
              <a:latin typeface="Comic Sans MS" panose="030F0702030302020204" pitchFamily="66" charset="0"/>
              <a:cs typeface="Arial" panose="020B0604020202020204" pitchFamily="34" charset="0"/>
            </a:endParaRPr>
          </a:p>
          <a:p>
            <a:pPr marL="0" indent="0">
              <a:buNone/>
            </a:pPr>
            <a:r>
              <a:rPr lang="it-IT" sz="1200" dirty="0" smtClean="0">
                <a:solidFill>
                  <a:schemeClr val="tx1"/>
                </a:solidFill>
                <a:latin typeface="Comic Sans MS" panose="030F0702030302020204" pitchFamily="66" charset="0"/>
                <a:cs typeface="Arial" panose="020B0604020202020204" pitchFamily="34" charset="0"/>
              </a:rPr>
              <a:t>MARIA </a:t>
            </a:r>
            <a:r>
              <a:rPr lang="it-IT" sz="1200" dirty="0">
                <a:solidFill>
                  <a:schemeClr val="tx1"/>
                </a:solidFill>
                <a:latin typeface="Comic Sans MS" panose="030F0702030302020204" pitchFamily="66" charset="0"/>
                <a:cs typeface="Arial" panose="020B0604020202020204" pitchFamily="34" charset="0"/>
              </a:rPr>
              <a:t>FERRES</a:t>
            </a:r>
          </a:p>
          <a:p>
            <a:r>
              <a:rPr lang="it-IT" sz="1200" dirty="0" smtClean="0">
                <a:solidFill>
                  <a:schemeClr val="tx1"/>
                </a:solidFill>
                <a:latin typeface="Comic Sans MS" panose="030F0702030302020204" pitchFamily="66" charset="0"/>
              </a:rPr>
              <a:t>Mamma di Delfina ed è sposata anch’essa e Andrea riesce ad innamorarsi lo stesso, anche se sposata. Si innamorerà anche lei di Andrea. </a:t>
            </a:r>
          </a:p>
          <a:p>
            <a:endParaRPr lang="it-IT" sz="1200" dirty="0" smtClean="0">
              <a:solidFill>
                <a:schemeClr val="tx1"/>
              </a:solidFill>
              <a:latin typeface="Comic Sans MS" panose="030F0702030302020204" pitchFamily="66" charset="0"/>
            </a:endParaRPr>
          </a:p>
          <a:p>
            <a:pPr marL="0" indent="0">
              <a:buNone/>
            </a:pPr>
            <a:r>
              <a:rPr lang="it-IT" sz="1200" b="1" dirty="0" smtClean="0">
                <a:solidFill>
                  <a:schemeClr val="tx1"/>
                </a:solidFill>
              </a:rPr>
              <a:t>Intenzioni </a:t>
            </a:r>
            <a:r>
              <a:rPr lang="it-IT" sz="1200" b="1" dirty="0">
                <a:solidFill>
                  <a:schemeClr val="tx1"/>
                </a:solidFill>
              </a:rPr>
              <a:t>comunicative</a:t>
            </a:r>
            <a:r>
              <a:rPr lang="it-IT" sz="1200" dirty="0" smtClean="0">
                <a:solidFill>
                  <a:schemeClr val="tx1"/>
                </a:solidFill>
              </a:rPr>
              <a:t>: Andrea vive una vita alla ricerca dell’amore, ma allo stesso tempo non riesce ad accontentarsi di chi ha già al suo fianco. </a:t>
            </a:r>
            <a:endParaRPr lang="it-IT" sz="1200" dirty="0" smtClean="0">
              <a:solidFill>
                <a:schemeClr val="tx1"/>
              </a:solidFill>
            </a:endParaRPr>
          </a:p>
          <a:p>
            <a:pPr marL="0" indent="0">
              <a:buNone/>
            </a:pPr>
            <a:endParaRPr lang="it-IT" sz="1200" dirty="0" smtClean="0">
              <a:solidFill>
                <a:schemeClr val="tx1"/>
              </a:solidFill>
              <a:latin typeface="Comic Sans MS" panose="030F0702030302020204" pitchFamily="66" charset="0"/>
              <a:cs typeface="Arial" panose="020B0604020202020204" pitchFamily="34" charset="0"/>
            </a:endParaRPr>
          </a:p>
          <a:p>
            <a:pPr marL="0" indent="0">
              <a:buNone/>
            </a:pPr>
            <a:r>
              <a:rPr lang="it-IT" sz="1200" dirty="0" smtClean="0">
                <a:solidFill>
                  <a:schemeClr val="tx1"/>
                </a:solidFill>
                <a:latin typeface="Comic Sans MS" panose="030F0702030302020204" pitchFamily="66" charset="0"/>
                <a:cs typeface="Arial" panose="020B0604020202020204" pitchFamily="34" charset="0"/>
              </a:rPr>
              <a:t>PER APPROFONDIRE L’INTENZIONE COMUNICATIVA: </a:t>
            </a:r>
            <a:r>
              <a:rPr lang="it-IT" sz="1200" dirty="0" smtClean="0">
                <a:hlinkClick r:id="rId2"/>
              </a:rPr>
              <a:t>http://www.criticaletteraria.org/2008/08/</a:t>
            </a:r>
            <a:r>
              <a:rPr lang="it-IT" sz="1200" dirty="0" err="1" smtClean="0">
                <a:hlinkClick r:id="rId2"/>
              </a:rPr>
              <a:t>il-piacere-di-leggere-dannunzio.html</a:t>
            </a:r>
            <a:endParaRPr lang="it-IT" sz="1200" dirty="0">
              <a:latin typeface="Comic Sans MS" panose="030F0702030302020204" pitchFamily="66" charset="0"/>
              <a:cs typeface="Arial" panose="020B0604020202020204" pitchFamily="34" charset="0"/>
            </a:endParaRPr>
          </a:p>
        </p:txBody>
      </p:sp>
      <p:sp>
        <p:nvSpPr>
          <p:cNvPr id="4" name="CasellaDiTesto 3"/>
          <p:cNvSpPr txBox="1"/>
          <p:nvPr/>
        </p:nvSpPr>
        <p:spPr>
          <a:xfrm>
            <a:off x="927016" y="537856"/>
            <a:ext cx="5976664" cy="646331"/>
          </a:xfrm>
          <a:prstGeom prst="rect">
            <a:avLst/>
          </a:prstGeom>
          <a:noFill/>
        </p:spPr>
        <p:txBody>
          <a:bodyPr wrap="square" rtlCol="0">
            <a:spAutoFit/>
          </a:bodyPr>
          <a:lstStyle/>
          <a:p>
            <a:r>
              <a:rPr lang="it-IT" sz="3600" dirty="0" smtClean="0">
                <a:solidFill>
                  <a:schemeClr val="tx2"/>
                </a:solidFill>
                <a:latin typeface="Freestyle Script" panose="030804020302050B0404" pitchFamily="66" charset="0"/>
              </a:rPr>
              <a:t>PERSONAGGI PRINCIPALI DEL PIACERE</a:t>
            </a:r>
            <a:endParaRPr lang="it-IT" sz="3600" dirty="0">
              <a:solidFill>
                <a:schemeClr val="tx2"/>
              </a:solidFill>
              <a:latin typeface="Freestyle Script" panose="030804020302050B0404" pitchFamily="66" charset="0"/>
            </a:endParaRPr>
          </a:p>
        </p:txBody>
      </p:sp>
    </p:spTree>
    <p:extLst>
      <p:ext uri="{BB962C8B-B14F-4D97-AF65-F5344CB8AC3E}">
        <p14:creationId xmlns="" xmlns:p14="http://schemas.microsoft.com/office/powerpoint/2010/main" val="3981122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piacere trama</a:t>
            </a:r>
            <a:br>
              <a:rPr lang="it-IT" dirty="0" smtClean="0"/>
            </a:br>
            <a:endParaRPr lang="it-IT" dirty="0"/>
          </a:p>
        </p:txBody>
      </p:sp>
      <p:sp>
        <p:nvSpPr>
          <p:cNvPr id="3" name="Segnaposto contenuto 2"/>
          <p:cNvSpPr>
            <a:spLocks noGrp="1"/>
          </p:cNvSpPr>
          <p:nvPr>
            <p:ph idx="1"/>
          </p:nvPr>
        </p:nvSpPr>
        <p:spPr/>
        <p:txBody>
          <a:bodyPr>
            <a:normAutofit fontScale="25000" lnSpcReduction="20000"/>
          </a:bodyPr>
          <a:lstStyle/>
          <a:p>
            <a:pPr marL="0" indent="0">
              <a:buNone/>
            </a:pPr>
            <a:r>
              <a:rPr lang="it-IT" sz="6400" dirty="0" smtClean="0">
                <a:solidFill>
                  <a:schemeClr val="tx1"/>
                </a:solidFill>
              </a:rPr>
              <a:t>Il </a:t>
            </a:r>
            <a:r>
              <a:rPr lang="it-IT" sz="6400" dirty="0">
                <a:solidFill>
                  <a:schemeClr val="tx1"/>
                </a:solidFill>
              </a:rPr>
              <a:t>31 </a:t>
            </a:r>
            <a:r>
              <a:rPr lang="it-IT" sz="6400" dirty="0" smtClean="0">
                <a:solidFill>
                  <a:schemeClr val="tx1"/>
                </a:solidFill>
              </a:rPr>
              <a:t>dicembre</a:t>
            </a:r>
            <a:r>
              <a:rPr lang="it-IT" sz="6400" dirty="0">
                <a:solidFill>
                  <a:schemeClr val="tx1"/>
                </a:solidFill>
              </a:rPr>
              <a:t> Andrea Sperelli, sta aspettando l'ex amante Elena Muti nella sua casa </a:t>
            </a:r>
            <a:r>
              <a:rPr lang="it-IT" sz="6400" dirty="0" smtClean="0">
                <a:solidFill>
                  <a:schemeClr val="tx1"/>
                </a:solidFill>
              </a:rPr>
              <a:t>romana</a:t>
            </a:r>
            <a:r>
              <a:rPr lang="it-IT" sz="6400" dirty="0">
                <a:solidFill>
                  <a:schemeClr val="tx1"/>
                </a:solidFill>
              </a:rPr>
              <a:t> a Palazzo Zuccari. Durante l'attesa ripensa al loro addio, avvenuto quasi due anni prima. Quando Elena arriva, ricordano ciò che era successo quando si erano lasciati. </a:t>
            </a:r>
            <a:r>
              <a:rPr lang="it-IT" sz="6400" dirty="0" smtClean="0">
                <a:solidFill>
                  <a:schemeClr val="tx1"/>
                </a:solidFill>
              </a:rPr>
              <a:t>Il </a:t>
            </a:r>
            <a:r>
              <a:rPr lang="it-IT" sz="6400" dirty="0">
                <a:solidFill>
                  <a:schemeClr val="tx1"/>
                </a:solidFill>
              </a:rPr>
              <a:t>loro primo incontro, era avvenuto a una cena a casa della marchesa di Ateleta, cugina di Andrea. Il giorno seguente, i due s’incontrano una seconda volta a un'asta di oggetti antichi in via Sistina; </a:t>
            </a:r>
            <a:r>
              <a:rPr lang="it-IT" sz="6400" dirty="0" smtClean="0">
                <a:solidFill>
                  <a:schemeClr val="tx1"/>
                </a:solidFill>
              </a:rPr>
              <a:t> </a:t>
            </a:r>
            <a:r>
              <a:rPr lang="it-IT" sz="6400" dirty="0">
                <a:solidFill>
                  <a:schemeClr val="tx1"/>
                </a:solidFill>
              </a:rPr>
              <a:t>venuto a sapere che Elena è malata, chiede di </a:t>
            </a:r>
            <a:r>
              <a:rPr lang="it-IT" sz="6400" dirty="0" smtClean="0">
                <a:solidFill>
                  <a:schemeClr val="tx1"/>
                </a:solidFill>
              </a:rPr>
              <a:t>andare a trovarla. Elena </a:t>
            </a:r>
            <a:r>
              <a:rPr lang="it-IT" sz="6400" dirty="0">
                <a:solidFill>
                  <a:schemeClr val="tx1"/>
                </a:solidFill>
              </a:rPr>
              <a:t>è andata </a:t>
            </a:r>
            <a:r>
              <a:rPr lang="it-IT" sz="6400" dirty="0" smtClean="0">
                <a:solidFill>
                  <a:schemeClr val="tx1"/>
                </a:solidFill>
              </a:rPr>
              <a:t>via e </a:t>
            </a:r>
            <a:r>
              <a:rPr lang="it-IT" sz="6400" dirty="0">
                <a:solidFill>
                  <a:schemeClr val="tx1"/>
                </a:solidFill>
              </a:rPr>
              <a:t>Andrea </a:t>
            </a:r>
            <a:r>
              <a:rPr lang="it-IT" sz="6400" dirty="0" smtClean="0">
                <a:solidFill>
                  <a:schemeClr val="tx1"/>
                </a:solidFill>
              </a:rPr>
              <a:t>conosce </a:t>
            </a:r>
            <a:r>
              <a:rPr lang="it-IT" sz="6400" dirty="0">
                <a:solidFill>
                  <a:schemeClr val="tx1"/>
                </a:solidFill>
              </a:rPr>
              <a:t>altre sette nobildonne; tra cui Ippolita. L’amente di Ippolita Giannetto Rutolo s’ingelosisce e sfida a duello Andrea, il quale viene ferito. </a:t>
            </a:r>
            <a:endParaRPr lang="it-IT" sz="6400" dirty="0" smtClean="0">
              <a:solidFill>
                <a:schemeClr val="tx1"/>
              </a:solidFill>
            </a:endParaRPr>
          </a:p>
          <a:p>
            <a:pPr marL="0" indent="0">
              <a:buNone/>
            </a:pPr>
            <a:r>
              <a:rPr lang="it-IT" sz="6400" dirty="0" smtClean="0">
                <a:solidFill>
                  <a:schemeClr val="tx1"/>
                </a:solidFill>
              </a:rPr>
              <a:t>Ospitato </a:t>
            </a:r>
            <a:r>
              <a:rPr lang="it-IT" sz="6400" dirty="0">
                <a:solidFill>
                  <a:schemeClr val="tx1"/>
                </a:solidFill>
              </a:rPr>
              <a:t>dalla cugina Francesca di Ateleta nella villa di Schifanoja, sul mare, Andrea inizia la convalescenza. Il 15 settembre 1886 arriva Maria Ferres con il marito e la figlia Delfina. </a:t>
            </a:r>
            <a:r>
              <a:rPr lang="it-IT" sz="6400" dirty="0" smtClean="0">
                <a:solidFill>
                  <a:schemeClr val="tx1"/>
                </a:solidFill>
              </a:rPr>
              <a:t>Ad Andrea </a:t>
            </a:r>
            <a:r>
              <a:rPr lang="it-IT" sz="6400" dirty="0">
                <a:solidFill>
                  <a:schemeClr val="tx1"/>
                </a:solidFill>
              </a:rPr>
              <a:t>piace la donna; la loro amicizia diventa sempre più intensa, finché il giovane dichiara il suo amore a </a:t>
            </a:r>
            <a:r>
              <a:rPr lang="it-IT" sz="6400" dirty="0" smtClean="0">
                <a:solidFill>
                  <a:schemeClr val="tx1"/>
                </a:solidFill>
              </a:rPr>
              <a:t>Maria</a:t>
            </a:r>
            <a:r>
              <a:rPr lang="it-IT" sz="6400" dirty="0">
                <a:solidFill>
                  <a:schemeClr val="tx1"/>
                </a:solidFill>
              </a:rPr>
              <a:t>.</a:t>
            </a:r>
            <a:r>
              <a:rPr lang="it-IT" sz="6400" dirty="0" smtClean="0">
                <a:solidFill>
                  <a:schemeClr val="tx1"/>
                </a:solidFill>
              </a:rPr>
              <a:t> </a:t>
            </a:r>
            <a:r>
              <a:rPr lang="it-IT" sz="6400" dirty="0">
                <a:solidFill>
                  <a:schemeClr val="tx1"/>
                </a:solidFill>
              </a:rPr>
              <a:t>Maria tiene un diario di quei giorni, dove sono annotati i suoi sentimenti, le sue riflessioni, i turbamenti d'amore per Andrea, da cui non vuole lasciarsi vincere. Tornato il marito, avviene la separazione tra i due innamorati. Rientrato a </a:t>
            </a:r>
            <a:r>
              <a:rPr lang="it-IT" sz="6400" dirty="0" smtClean="0">
                <a:solidFill>
                  <a:schemeClr val="tx1"/>
                </a:solidFill>
              </a:rPr>
              <a:t>Roma, tenta </a:t>
            </a:r>
            <a:r>
              <a:rPr lang="it-IT" sz="6400" dirty="0">
                <a:solidFill>
                  <a:schemeClr val="tx1"/>
                </a:solidFill>
              </a:rPr>
              <a:t>così di incontrare Elena a Palazzo Barberini, ma la presenza del marito lo fa fuggire. </a:t>
            </a:r>
            <a:r>
              <a:rPr lang="it-IT" sz="6400" dirty="0" smtClean="0">
                <a:solidFill>
                  <a:schemeClr val="tx1"/>
                </a:solidFill>
              </a:rPr>
              <a:t>Una </a:t>
            </a:r>
            <a:r>
              <a:rPr lang="it-IT" sz="6400" dirty="0">
                <a:solidFill>
                  <a:schemeClr val="tx1"/>
                </a:solidFill>
              </a:rPr>
              <a:t>volta partita Maria, Elena invita Andrea ad accompagnarla in </a:t>
            </a:r>
            <a:r>
              <a:rPr lang="it-IT" sz="6400" dirty="0" smtClean="0">
                <a:solidFill>
                  <a:schemeClr val="tx1"/>
                </a:solidFill>
              </a:rPr>
              <a:t>carrozza, </a:t>
            </a:r>
            <a:r>
              <a:rPr lang="it-IT" sz="6400" dirty="0">
                <a:solidFill>
                  <a:schemeClr val="tx1"/>
                </a:solidFill>
              </a:rPr>
              <a:t>Elena lo bacia. Sperelli dunque riflette su se stesso e si giudica «camaleontico, chimerico, incoerente, inconsistente». Ma è deciso a dare </a:t>
            </a:r>
            <a:r>
              <a:rPr lang="it-IT" sz="6400" dirty="0" smtClean="0">
                <a:solidFill>
                  <a:schemeClr val="tx1"/>
                </a:solidFill>
              </a:rPr>
              <a:t>caccia </a:t>
            </a:r>
            <a:r>
              <a:rPr lang="it-IT" sz="6400" dirty="0">
                <a:solidFill>
                  <a:schemeClr val="tx1"/>
                </a:solidFill>
              </a:rPr>
              <a:t>a Maria, che lo ama. Durante una delle passeggiate per Roma, Andrea e Maria si baciano. Sperelli viene a sapere dagli amici della rovina del marito di Maria, sorpreso a barare al gioco. </a:t>
            </a:r>
            <a:r>
              <a:rPr lang="it-IT" sz="6400" dirty="0" smtClean="0">
                <a:solidFill>
                  <a:schemeClr val="tx1"/>
                </a:solidFill>
              </a:rPr>
              <a:t>Andrea </a:t>
            </a:r>
            <a:r>
              <a:rPr lang="it-IT" sz="6400" dirty="0">
                <a:solidFill>
                  <a:schemeClr val="tx1"/>
                </a:solidFill>
              </a:rPr>
              <a:t>riesce a nascondere con maggior difficoltà il suo "doppio gioco". Dopo aver visto Elena uscire di casa per andare dal nuovo amante, Andrea torna nel rifugio di Palazzo Zuccari, dove, durante l'ultima notte d'amore con Maria, pronuncia inconsciamente il nome di Elena così che Maria lo lascia. Andrea rimane molto amareggiato da questo fatto e si ritrova alla fine in casa dei Ferres, mentre c’erano i facchini che portavano via i mobili.</a:t>
            </a:r>
          </a:p>
          <a:p>
            <a:pPr marL="0" indent="0">
              <a:buNone/>
            </a:pPr>
            <a:r>
              <a:rPr lang="it-IT" b="1" dirty="0">
                <a:effectLst>
                  <a:outerShdw blurRad="101600" dist="76200" dir="5400000" sx="0" sy="0">
                    <a:schemeClr val="accent1">
                      <a:satMod val="190000"/>
                      <a:tint val="100000"/>
                      <a:alpha val="74000"/>
                    </a:schemeClr>
                  </a:outerShdw>
                </a:effectLst>
              </a:rPr>
              <a:t> </a:t>
            </a:r>
            <a:endParaRPr lang="it-IT" dirty="0"/>
          </a:p>
          <a:p>
            <a:endParaRPr lang="it-IT" dirty="0"/>
          </a:p>
        </p:txBody>
      </p:sp>
    </p:spTree>
    <p:extLst>
      <p:ext uri="{BB962C8B-B14F-4D97-AF65-F5344CB8AC3E}">
        <p14:creationId xmlns="" xmlns:p14="http://schemas.microsoft.com/office/powerpoint/2010/main" val="2055531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Descrizione della casa di </a:t>
            </a:r>
            <a:r>
              <a:rPr lang="it-IT" dirty="0" err="1" smtClean="0"/>
              <a:t>andrea</a:t>
            </a:r>
            <a:r>
              <a:rPr lang="it-IT" dirty="0" smtClean="0"/>
              <a:t/>
            </a:r>
            <a:br>
              <a:rPr lang="it-IT" dirty="0" smtClean="0"/>
            </a:br>
            <a:endParaRPr lang="it-IT" dirty="0"/>
          </a:p>
        </p:txBody>
      </p:sp>
      <p:sp>
        <p:nvSpPr>
          <p:cNvPr id="3" name="CasellaDiTesto 2"/>
          <p:cNvSpPr txBox="1"/>
          <p:nvPr/>
        </p:nvSpPr>
        <p:spPr>
          <a:xfrm>
            <a:off x="683568" y="1340768"/>
            <a:ext cx="7704856" cy="3293209"/>
          </a:xfrm>
          <a:prstGeom prst="rect">
            <a:avLst/>
          </a:prstGeom>
          <a:noFill/>
        </p:spPr>
        <p:txBody>
          <a:bodyPr wrap="square" rtlCol="0">
            <a:spAutoFit/>
          </a:bodyPr>
          <a:lstStyle/>
          <a:p>
            <a:r>
              <a:rPr lang="it-IT" sz="1400" dirty="0"/>
              <a:t> Le stanze </a:t>
            </a:r>
            <a:r>
              <a:rPr lang="it-IT" sz="1400" dirty="0" err="1"/>
              <a:t>andavansi</a:t>
            </a:r>
            <a:r>
              <a:rPr lang="it-IT" sz="1400" dirty="0"/>
              <a:t> empiendo a poco a poco del profumo ch'</a:t>
            </a:r>
            <a:r>
              <a:rPr lang="it-IT" sz="1400" dirty="0" err="1"/>
              <a:t>esalavan</a:t>
            </a:r>
            <a:r>
              <a:rPr lang="it-IT" sz="1400" dirty="0"/>
              <a:t> </a:t>
            </a:r>
            <a:r>
              <a:rPr lang="it-IT" sz="1400" dirty="0" smtClean="0"/>
              <a:t>  ne</a:t>
            </a:r>
            <a:r>
              <a:rPr lang="it-IT" sz="1400" dirty="0"/>
              <a:t>' vasi i fiori </a:t>
            </a:r>
          </a:p>
          <a:p>
            <a:r>
              <a:rPr lang="it-IT" sz="1400" dirty="0"/>
              <a:t>freschi. Le rose folte e larghe stavano immerse in certe coppe di cristallo che si </a:t>
            </a:r>
            <a:r>
              <a:rPr lang="it-IT" sz="1400" dirty="0" err="1"/>
              <a:t>levavan</a:t>
            </a:r>
            <a:r>
              <a:rPr lang="it-IT" sz="1400" dirty="0"/>
              <a:t> </a:t>
            </a:r>
          </a:p>
          <a:p>
            <a:r>
              <a:rPr lang="it-IT" sz="1400" dirty="0"/>
              <a:t>sottili da una specie di stelo dorato slargandosi in guisa d'un giglio adamantino, a </a:t>
            </a:r>
          </a:p>
          <a:p>
            <a:r>
              <a:rPr lang="it-IT" sz="1400" dirty="0"/>
              <a:t>similitudine di quelle che </a:t>
            </a:r>
            <a:r>
              <a:rPr lang="it-IT" sz="1400" dirty="0" err="1"/>
              <a:t>sorgon</a:t>
            </a:r>
            <a:r>
              <a:rPr lang="it-IT" sz="1400" dirty="0"/>
              <a:t> dietro la Vergine nel tondo di Sandro Botticelli alla </a:t>
            </a:r>
          </a:p>
          <a:p>
            <a:r>
              <a:rPr lang="it-IT" sz="1400" dirty="0"/>
              <a:t>Galleria Borghese. Nessuna altra forma di coppa eguaglia in eleganza tal forma: i fiori </a:t>
            </a:r>
          </a:p>
          <a:p>
            <a:r>
              <a:rPr lang="it-IT" sz="1400" dirty="0"/>
              <a:t>entro quella prigione diafana </a:t>
            </a:r>
            <a:r>
              <a:rPr lang="it-IT" sz="1400" dirty="0" err="1"/>
              <a:t>paion</a:t>
            </a:r>
            <a:r>
              <a:rPr lang="it-IT" sz="1400" dirty="0"/>
              <a:t> quasi spiritualizzarsi e meglio dare </a:t>
            </a:r>
            <a:r>
              <a:rPr lang="it-IT" sz="1400" dirty="0" err="1"/>
              <a:t>imagine</a:t>
            </a:r>
            <a:r>
              <a:rPr lang="it-IT" sz="1400" dirty="0"/>
              <a:t> di una </a:t>
            </a:r>
          </a:p>
          <a:p>
            <a:r>
              <a:rPr lang="it-IT" sz="1400" dirty="0"/>
              <a:t>religiosa o amorosa offerta. </a:t>
            </a:r>
          </a:p>
          <a:p>
            <a:r>
              <a:rPr lang="it-IT" sz="1400" dirty="0"/>
              <a:t> Andrea Sperelli aspettava nelle sue stanze un'amante. Tutte le cose a torno rivelavano </a:t>
            </a:r>
          </a:p>
          <a:p>
            <a:r>
              <a:rPr lang="it-IT" sz="1400" dirty="0"/>
              <a:t>infatti una special cura d'amore. Il legno di ginepro ardeva nel caminetto e la piccola tavola </a:t>
            </a:r>
          </a:p>
          <a:p>
            <a:r>
              <a:rPr lang="it-IT" sz="1400" dirty="0"/>
              <a:t>del tè era pronta, con tazze e sottocoppe in maiolica di Castel Durante ornate d'</a:t>
            </a:r>
            <a:r>
              <a:rPr lang="it-IT" sz="1400" dirty="0" err="1"/>
              <a:t>istoriette</a:t>
            </a:r>
            <a:r>
              <a:rPr lang="it-IT" sz="1400" dirty="0"/>
              <a:t> </a:t>
            </a:r>
          </a:p>
          <a:p>
            <a:r>
              <a:rPr lang="it-IT" sz="1400" dirty="0"/>
              <a:t>mitologiche da Luzio Dolci, antiche forme d'inimitabile grazia, ove sotto le figure erano </a:t>
            </a:r>
          </a:p>
          <a:p>
            <a:r>
              <a:rPr lang="it-IT" sz="1400" dirty="0"/>
              <a:t>scritti in carattere corsivo a </a:t>
            </a:r>
            <a:r>
              <a:rPr lang="it-IT" sz="1400" dirty="0" err="1"/>
              <a:t>zàffara</a:t>
            </a:r>
            <a:r>
              <a:rPr lang="it-IT" sz="1400" dirty="0"/>
              <a:t> nera esametri d'Ovidio. La luce entrava temperata dalle </a:t>
            </a:r>
          </a:p>
          <a:p>
            <a:r>
              <a:rPr lang="it-IT" sz="1400" dirty="0"/>
              <a:t>tende di broccatello rosso a melagrane d'argento riccio, a foglie e a motti. Come il sole </a:t>
            </a:r>
          </a:p>
          <a:p>
            <a:r>
              <a:rPr lang="it-IT" sz="1400" dirty="0"/>
              <a:t>pomeridiano feriva i vetri, la trama fiorita delle tendine di pizzo si disegnava sul tappeto. </a:t>
            </a:r>
          </a:p>
          <a:p>
            <a:endParaRPr lang="it-IT" sz="1200" dirty="0"/>
          </a:p>
        </p:txBody>
      </p:sp>
    </p:spTree>
    <p:extLst>
      <p:ext uri="{BB962C8B-B14F-4D97-AF65-F5344CB8AC3E}">
        <p14:creationId xmlns="" xmlns:p14="http://schemas.microsoft.com/office/powerpoint/2010/main" val="3507816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mtClean="0"/>
              <a:t>PRESENTAZIONE di </a:t>
            </a:r>
            <a:r>
              <a:rPr lang="it-IT" dirty="0" err="1" smtClean="0"/>
              <a:t>andrea</a:t>
            </a:r>
            <a:r>
              <a:rPr lang="it-IT" dirty="0" smtClean="0"/>
              <a:t/>
            </a:r>
            <a:br>
              <a:rPr lang="it-IT" dirty="0" smtClean="0"/>
            </a:br>
            <a:endParaRPr lang="it-IT" dirty="0"/>
          </a:p>
        </p:txBody>
      </p:sp>
      <p:sp>
        <p:nvSpPr>
          <p:cNvPr id="3" name="CasellaDiTesto 2"/>
          <p:cNvSpPr txBox="1"/>
          <p:nvPr/>
        </p:nvSpPr>
        <p:spPr>
          <a:xfrm>
            <a:off x="683568" y="1340768"/>
            <a:ext cx="7704856" cy="1815882"/>
          </a:xfrm>
          <a:prstGeom prst="rect">
            <a:avLst/>
          </a:prstGeom>
          <a:noFill/>
        </p:spPr>
        <p:txBody>
          <a:bodyPr wrap="square" rtlCol="0">
            <a:spAutoFit/>
          </a:bodyPr>
          <a:lstStyle/>
          <a:p>
            <a:r>
              <a:rPr lang="it-IT" sz="1400" dirty="0"/>
              <a:t> </a:t>
            </a:r>
            <a:r>
              <a:rPr lang="it-IT" sz="1400" dirty="0" smtClean="0"/>
              <a:t>l padre gli aveva dato, tra le altre, questa massima fondamentale: « Bisogna fare la </a:t>
            </a:r>
          </a:p>
          <a:p>
            <a:r>
              <a:rPr lang="it-IT" sz="1400" dirty="0" smtClean="0"/>
              <a:t>propria vita, come si fa un'opera d'arte. Bisogna che la vita d'un uomo d'intelletto sia opera </a:t>
            </a:r>
          </a:p>
          <a:p>
            <a:r>
              <a:rPr lang="it-IT" sz="1400" dirty="0" smtClean="0"/>
              <a:t>di lui. La superiorità vera è tutta qui. » </a:t>
            </a:r>
          </a:p>
          <a:p>
            <a:r>
              <a:rPr lang="it-IT" sz="1400" dirty="0" smtClean="0"/>
              <a:t> Anche, il padre ammoniva: « Bisogna conservare ad ogni costo </a:t>
            </a:r>
            <a:r>
              <a:rPr lang="it-IT" sz="1400" dirty="0" err="1" smtClean="0"/>
              <a:t>intiera</a:t>
            </a:r>
            <a:r>
              <a:rPr lang="it-IT" sz="1400" dirty="0" smtClean="0"/>
              <a:t> la libertà, fin </a:t>
            </a:r>
          </a:p>
          <a:p>
            <a:r>
              <a:rPr lang="it-IT" sz="1400" dirty="0" smtClean="0"/>
              <a:t>nell'</a:t>
            </a:r>
            <a:r>
              <a:rPr lang="it-IT" sz="1400" dirty="0" err="1" smtClean="0"/>
              <a:t>ebrezza</a:t>
            </a:r>
            <a:r>
              <a:rPr lang="it-IT" sz="1400" dirty="0" smtClean="0"/>
              <a:t>. La regola dell'uomo d'intelletto, eccola: - </a:t>
            </a:r>
            <a:r>
              <a:rPr lang="it-IT" sz="1400" dirty="0" err="1" smtClean="0"/>
              <a:t>Habere</a:t>
            </a:r>
            <a:r>
              <a:rPr lang="it-IT" sz="1400" dirty="0" smtClean="0"/>
              <a:t>, non </a:t>
            </a:r>
            <a:r>
              <a:rPr lang="it-IT" sz="1400" dirty="0" err="1" smtClean="0"/>
              <a:t>haberi</a:t>
            </a:r>
            <a:r>
              <a:rPr lang="it-IT" sz="1400" dirty="0" smtClean="0"/>
              <a:t>. » </a:t>
            </a:r>
          </a:p>
          <a:p>
            <a:r>
              <a:rPr lang="it-IT" sz="1400" dirty="0" smtClean="0"/>
              <a:t> Anche, diceva: « Il rimpianto è il vano pascolo d'uno spirito disoccupato. Bisogna sopra </a:t>
            </a:r>
          </a:p>
          <a:p>
            <a:r>
              <a:rPr lang="it-IT" sz="1400" dirty="0" smtClean="0"/>
              <a:t>tutto evitare il rimpianto occupando sempre lo spirito con nuove sensazioni e con nuove </a:t>
            </a:r>
          </a:p>
          <a:p>
            <a:r>
              <a:rPr lang="it-IT" sz="1400" dirty="0" err="1" smtClean="0"/>
              <a:t>imaginazioni</a:t>
            </a:r>
            <a:r>
              <a:rPr lang="it-IT" sz="1400" dirty="0" smtClean="0"/>
              <a:t>. »</a:t>
            </a:r>
            <a:endParaRPr lang="it-IT" sz="1200" dirty="0"/>
          </a:p>
        </p:txBody>
      </p:sp>
    </p:spTree>
    <p:extLst>
      <p:ext uri="{BB962C8B-B14F-4D97-AF65-F5344CB8AC3E}">
        <p14:creationId xmlns="" xmlns:p14="http://schemas.microsoft.com/office/powerpoint/2010/main" val="3507816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DESCRIZIONE DELLA POESIA</a:t>
            </a:r>
            <a:br>
              <a:rPr lang="it-IT" dirty="0" smtClean="0"/>
            </a:br>
            <a:endParaRPr lang="it-IT" dirty="0"/>
          </a:p>
        </p:txBody>
      </p:sp>
      <p:sp>
        <p:nvSpPr>
          <p:cNvPr id="3" name="CasellaDiTesto 2"/>
          <p:cNvSpPr txBox="1"/>
          <p:nvPr/>
        </p:nvSpPr>
        <p:spPr>
          <a:xfrm>
            <a:off x="827584" y="1340768"/>
            <a:ext cx="6912768" cy="5262979"/>
          </a:xfrm>
          <a:prstGeom prst="rect">
            <a:avLst/>
          </a:prstGeom>
          <a:noFill/>
        </p:spPr>
        <p:txBody>
          <a:bodyPr wrap="square" rtlCol="0">
            <a:spAutoFit/>
          </a:bodyPr>
          <a:lstStyle/>
          <a:p>
            <a:r>
              <a:rPr lang="it-IT" sz="1400" dirty="0" smtClean="0"/>
              <a:t>La </a:t>
            </a:r>
            <a:r>
              <a:rPr lang="it-IT" sz="1400" dirty="0"/>
              <a:t>magia del verso gli soggiogò di nuovo lo spirito; e l'emistichio sentenziale </a:t>
            </a:r>
          </a:p>
          <a:p>
            <a:r>
              <a:rPr lang="it-IT" sz="1400" dirty="0"/>
              <a:t>d'un poeta contemporaneo gli sorrideva singolarmente. - « Il Verso è tutto. » </a:t>
            </a:r>
          </a:p>
          <a:p>
            <a:r>
              <a:rPr lang="it-IT" sz="1400" dirty="0"/>
              <a:t> Il verso è tutto. Nella </a:t>
            </a:r>
            <a:r>
              <a:rPr lang="it-IT" sz="1400" dirty="0" err="1"/>
              <a:t>imitazion</a:t>
            </a:r>
            <a:r>
              <a:rPr lang="it-IT" sz="1400" dirty="0"/>
              <a:t> della Natura nessun istrumento d'arte è più vivo, agile, </a:t>
            </a:r>
          </a:p>
          <a:p>
            <a:r>
              <a:rPr lang="it-IT" sz="1400" dirty="0"/>
              <a:t>acuto, vario, multiforme, plastico, obediente, sensibile, fedele. Più compatto del marmo, </a:t>
            </a:r>
          </a:p>
          <a:p>
            <a:r>
              <a:rPr lang="it-IT" sz="1400" dirty="0"/>
              <a:t>più malleabile della cera, più sottile d'un fluido, più vibrante d'una corda, più luminoso </a:t>
            </a:r>
          </a:p>
          <a:p>
            <a:r>
              <a:rPr lang="it-IT" sz="1400" dirty="0"/>
              <a:t>d'una gemma, più fragrante d'un fiore, più tagliente d'una spada, più flessibile d'un virgulto, </a:t>
            </a:r>
          </a:p>
          <a:p>
            <a:r>
              <a:rPr lang="it-IT" sz="1400" dirty="0"/>
              <a:t>più carezzevole d'un murmure, più terribile d'un tuono, il verso è tutto e può tutto. Può </a:t>
            </a:r>
          </a:p>
          <a:p>
            <a:r>
              <a:rPr lang="it-IT" sz="1400" dirty="0"/>
              <a:t>rendere i minimi moti del sentimento e i minimi moti della sensazione; può definire </a:t>
            </a:r>
          </a:p>
          <a:p>
            <a:r>
              <a:rPr lang="it-IT" sz="1400" dirty="0"/>
              <a:t>l'indefinibile e dire l'ineffabile; può abbracciare l'illimitato e penetrare l'abisso; può avere </a:t>
            </a:r>
          </a:p>
          <a:p>
            <a:r>
              <a:rPr lang="it-IT" sz="1400" dirty="0"/>
              <a:t>dimensioni d'eternità; può rappresentare il </a:t>
            </a:r>
            <a:r>
              <a:rPr lang="it-IT" sz="1400" dirty="0" err="1"/>
              <a:t>sopraumano</a:t>
            </a:r>
            <a:r>
              <a:rPr lang="it-IT" sz="1400" dirty="0"/>
              <a:t>, il soprannaturale, l'oltramirabile; </a:t>
            </a:r>
          </a:p>
          <a:p>
            <a:r>
              <a:rPr lang="it-IT" sz="1400" dirty="0"/>
              <a:t>può inebriare come un vino, rapire come un'estasi; può nel tempo medesimo posseder il </a:t>
            </a:r>
          </a:p>
          <a:p>
            <a:r>
              <a:rPr lang="it-IT" sz="1400" dirty="0"/>
              <a:t>nostro intelletto, il nostro spirito, il nostro corpo; può, infine, raggiungere l'Assoluto. Un </a:t>
            </a:r>
          </a:p>
          <a:p>
            <a:r>
              <a:rPr lang="it-IT" sz="1400" dirty="0"/>
              <a:t>verso perfetto e assoluto, immutabile, immortale; tiene in sé le parole con la coerenza d'un </a:t>
            </a:r>
          </a:p>
          <a:p>
            <a:r>
              <a:rPr lang="it-IT" sz="1400" dirty="0"/>
              <a:t>diamante; chiude il pensiero come in un cerchio preciso che nessuna forza mai riuscirà a </a:t>
            </a:r>
          </a:p>
          <a:p>
            <a:r>
              <a:rPr lang="it-IT" sz="1400" dirty="0"/>
              <a:t>rompere; diviene indipendente da ogni legame da ogni dominio; non appartiene più </a:t>
            </a:r>
          </a:p>
          <a:p>
            <a:r>
              <a:rPr lang="it-IT" sz="1400" dirty="0"/>
              <a:t>all'artefice, ma è di tutti e di nessuno, come lo spazio, come la luce, come le cose </a:t>
            </a:r>
          </a:p>
          <a:p>
            <a:r>
              <a:rPr lang="it-IT" sz="1400" dirty="0"/>
              <a:t>immanenti e perpetue. Un pensiero esattamente espresso in un verso perfetto è un </a:t>
            </a:r>
          </a:p>
          <a:p>
            <a:r>
              <a:rPr lang="it-IT" sz="1400" dirty="0"/>
              <a:t>pensiero che già esisteva preformato nella oscura profondità della lingua. Estratto dal </a:t>
            </a:r>
          </a:p>
          <a:p>
            <a:r>
              <a:rPr lang="it-IT" sz="1400" dirty="0"/>
              <a:t>poeta, </a:t>
            </a:r>
            <a:r>
              <a:rPr lang="it-IT" sz="1400" dirty="0" err="1"/>
              <a:t>séguita</a:t>
            </a:r>
            <a:r>
              <a:rPr lang="it-IT" sz="1400" dirty="0"/>
              <a:t> ad esistere nella </a:t>
            </a:r>
            <a:r>
              <a:rPr lang="it-IT" sz="1400" dirty="0" err="1"/>
              <a:t>conscienza</a:t>
            </a:r>
            <a:r>
              <a:rPr lang="it-IT" sz="1400" dirty="0"/>
              <a:t> degli uomini. Maggior poeta è dunque colui </a:t>
            </a:r>
          </a:p>
          <a:p>
            <a:r>
              <a:rPr lang="it-IT" sz="1400" dirty="0"/>
              <a:t>che sa discoprire, disviluppare, estrarre un maggior numero di codeste preformazioni </a:t>
            </a:r>
          </a:p>
          <a:p>
            <a:r>
              <a:rPr lang="it-IT" sz="1400" dirty="0"/>
              <a:t>ideali. Quando il poeta è prossimo alla scoperta d'uno di tali versi eterni, è avvertito da un </a:t>
            </a:r>
          </a:p>
          <a:p>
            <a:r>
              <a:rPr lang="it-IT" sz="1400" dirty="0"/>
              <a:t>divino torrente di gioia che gli invade d'improvviso tutto l'essere</a:t>
            </a:r>
            <a:r>
              <a:rPr lang="it-IT" sz="1200" dirty="0"/>
              <a:t>. </a:t>
            </a:r>
            <a:r>
              <a:rPr lang="it-IT" sz="1200" dirty="0" smtClean="0"/>
              <a:t> </a:t>
            </a:r>
            <a:endParaRPr lang="it-IT" sz="1200" dirty="0"/>
          </a:p>
        </p:txBody>
      </p:sp>
    </p:spTree>
    <p:extLst>
      <p:ext uri="{BB962C8B-B14F-4D97-AF65-F5344CB8AC3E}">
        <p14:creationId xmlns="" xmlns:p14="http://schemas.microsoft.com/office/powerpoint/2010/main" val="358843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CONCLUSIONE DEL ROMANZO</a:t>
            </a:r>
            <a:br>
              <a:rPr lang="it-IT" dirty="0" smtClean="0"/>
            </a:br>
            <a:endParaRPr lang="it-IT" dirty="0"/>
          </a:p>
        </p:txBody>
      </p:sp>
      <p:sp>
        <p:nvSpPr>
          <p:cNvPr id="3" name="CasellaDiTesto 2"/>
          <p:cNvSpPr txBox="1"/>
          <p:nvPr/>
        </p:nvSpPr>
        <p:spPr>
          <a:xfrm>
            <a:off x="323528" y="1124744"/>
            <a:ext cx="8496944" cy="6063198"/>
          </a:xfrm>
          <a:prstGeom prst="rect">
            <a:avLst/>
          </a:prstGeom>
          <a:noFill/>
        </p:spPr>
        <p:txBody>
          <a:bodyPr wrap="square" rtlCol="0">
            <a:spAutoFit/>
          </a:bodyPr>
          <a:lstStyle/>
          <a:p>
            <a:r>
              <a:rPr lang="it-IT" sz="1400" dirty="0" smtClean="0"/>
              <a:t>La mattina del 20 giugno, lunedì, alle dieci, incominciò la </a:t>
            </a:r>
            <a:r>
              <a:rPr lang="it-IT" sz="1400" dirty="0" err="1" smtClean="0"/>
              <a:t>publica</a:t>
            </a:r>
            <a:r>
              <a:rPr lang="it-IT" sz="1400" dirty="0" smtClean="0"/>
              <a:t> vendita delle tappezzerie e dei mobili appartenuti a S. E. il Ministro plenipotenziario del Guatemala. </a:t>
            </a:r>
          </a:p>
          <a:p>
            <a:r>
              <a:rPr lang="it-IT" sz="1400" dirty="0" smtClean="0"/>
              <a:t> Era una mattina ardente. Già l'estate fiammeggiava su Roma. [..]</a:t>
            </a:r>
          </a:p>
          <a:p>
            <a:r>
              <a:rPr lang="it-IT" sz="1400" dirty="0" smtClean="0"/>
              <a:t> Quando vide uscir dalla porta su la strada un facchino con un mobile su le spalle, si risolse. Entrò, salì le scale rapidamente; udì, dal pianerottolo, la voce del perito. </a:t>
            </a:r>
          </a:p>
          <a:p>
            <a:r>
              <a:rPr lang="it-IT" sz="1400" dirty="0" smtClean="0"/>
              <a:t> - Si delibera! </a:t>
            </a:r>
          </a:p>
          <a:p>
            <a:r>
              <a:rPr lang="it-IT" sz="1400" dirty="0" smtClean="0"/>
              <a:t> Il banco dell'incanto era nella stanza più ampia, nella stanza del Buddha. Intorno, s'affollavano i compratori. Erano, per la maggior parte, negozianti, rivenditori di mobili usati, rigattieri: gente bassa. </a:t>
            </a:r>
            <a:r>
              <a:rPr lang="it-IT" sz="1400" dirty="0" err="1" smtClean="0"/>
              <a:t>Poichè</a:t>
            </a:r>
            <a:r>
              <a:rPr lang="it-IT" sz="1400" dirty="0" smtClean="0"/>
              <a:t> d'estate mancavano gli amatori, i rigattieri accorrevano, sicuri d'ottenere oggetti preziosi a prezzo vile. Un cattivo odore si spandeva nell'aria calda, emanato da quegli uomini impuri. </a:t>
            </a:r>
          </a:p>
          <a:p>
            <a:r>
              <a:rPr lang="it-IT" sz="1400" dirty="0" smtClean="0"/>
              <a:t> - Si delibera! </a:t>
            </a:r>
          </a:p>
          <a:p>
            <a:r>
              <a:rPr lang="it-IT" sz="1400" dirty="0" smtClean="0"/>
              <a:t> Andrea soffocava. Girò per le altre stanze, ove restavano soltanto le tappezzerie su le pareti e le tende e le portiere, essendo quasi tutte le suppellettili radunate nel luogo dell'asta. Sebbene premesse un denso tappeto, egli udiva risonare il suo passo, distintamente, come se le volte fossero piene di echi. [..]</a:t>
            </a:r>
          </a:p>
          <a:p>
            <a:r>
              <a:rPr lang="it-IT" sz="1400" dirty="0" smtClean="0"/>
              <a:t>Egli ritornò nella sala del perito. Sentì di nuovo il lezzo. [..]</a:t>
            </a:r>
          </a:p>
          <a:p>
            <a:r>
              <a:rPr lang="it-IT" sz="1400" dirty="0" smtClean="0"/>
              <a:t>La vendita procedeva rapidamente. Egli guardava intorno a sé le facce dei rigattieri, si sentiva toccare da quei gomiti, da quei piedi; si sentiva sfiorare da quegli aliti. La nausea gli chiuse la gola. </a:t>
            </a:r>
          </a:p>
          <a:p>
            <a:r>
              <a:rPr lang="it-IT" sz="1400" dirty="0" smtClean="0"/>
              <a:t> - Uno! Due! Tre! </a:t>
            </a:r>
          </a:p>
          <a:p>
            <a:r>
              <a:rPr lang="it-IT" sz="1400" dirty="0" smtClean="0"/>
              <a:t> Il colpo di martello gli sonava sul cuore, gli dava un urto doloroso alle tempie. </a:t>
            </a:r>
          </a:p>
          <a:p>
            <a:r>
              <a:rPr lang="it-IT" sz="1400" dirty="0" smtClean="0"/>
              <a:t> Egli comprò il Buddha, un grande </a:t>
            </a:r>
            <a:r>
              <a:rPr lang="it-IT" sz="1400" dirty="0" err="1" smtClean="0"/>
              <a:t>armario</a:t>
            </a:r>
            <a:r>
              <a:rPr lang="it-IT" sz="1400" dirty="0" smtClean="0"/>
              <a:t>, qualche maiolica, qualche stoffa.</a:t>
            </a:r>
            <a:r>
              <a:rPr lang="it-IT" sz="1200" dirty="0" smtClean="0"/>
              <a:t> [..]</a:t>
            </a:r>
          </a:p>
          <a:p>
            <a:r>
              <a:rPr lang="it-IT" sz="1400" dirty="0" smtClean="0"/>
              <a:t>Egli si aprì un varco tra i corpi agglomerati, vincendo il ribrezzo, facendo uno sforzo enorme per non venir meno. Aveva la sensazione, in bocca, come d'un sapore indicibilmente amaro e </a:t>
            </a:r>
            <a:r>
              <a:rPr lang="it-IT" sz="1400" dirty="0" err="1" smtClean="0"/>
              <a:t>nauseoso</a:t>
            </a:r>
            <a:r>
              <a:rPr lang="it-IT" sz="1400" dirty="0" smtClean="0"/>
              <a:t> che gli montasse su dal dissolvimento del suo cuore. Gli pareva d'</a:t>
            </a:r>
            <a:r>
              <a:rPr lang="it-IT" sz="1400" dirty="0" err="1" smtClean="0"/>
              <a:t>escire</a:t>
            </a:r>
            <a:r>
              <a:rPr lang="it-IT" sz="1400" dirty="0" smtClean="0"/>
              <a:t>, dai contatti di tutti quegli sconosciuti, come infetto di mali oscuri e immedicabili. La tortura fisica e l'angoscia morale si mescolavano.  Quando egli fu nella strada, alla luce cruda, ebbe un po' di vertigine. Con un passo malsicuro, si mise in cerca d'una carrozza. La trovò su la piazza del Quirinale; si fece condurre al palazzo </a:t>
            </a:r>
            <a:r>
              <a:rPr lang="it-IT" sz="1400" dirty="0" err="1" smtClean="0"/>
              <a:t>Zuccari</a:t>
            </a:r>
            <a:r>
              <a:rPr lang="it-IT" sz="1400" dirty="0" smtClean="0"/>
              <a:t>. </a:t>
            </a:r>
          </a:p>
          <a:p>
            <a:endParaRPr lang="it-IT" sz="1200" dirty="0" smtClean="0"/>
          </a:p>
          <a:p>
            <a:endParaRPr lang="it-IT" sz="1200" dirty="0"/>
          </a:p>
        </p:txBody>
      </p:sp>
    </p:spTree>
    <p:extLst>
      <p:ext uri="{BB962C8B-B14F-4D97-AF65-F5344CB8AC3E}">
        <p14:creationId xmlns="" xmlns:p14="http://schemas.microsoft.com/office/powerpoint/2010/main" val="35884313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207</TotalTime>
  <Words>1258</Words>
  <Application>Microsoft Office PowerPoint</Application>
  <PresentationFormat>Presentazione su schermo (4:3)</PresentationFormat>
  <Paragraphs>80</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Terra</vt:lpstr>
      <vt:lpstr>Gabriele D’Annunzio </vt:lpstr>
      <vt:lpstr>Diapositiva 2</vt:lpstr>
      <vt:lpstr>Il piacere trama </vt:lpstr>
      <vt:lpstr>Descrizione della casa di andrea </vt:lpstr>
      <vt:lpstr>PRESENTAZIONE di andrea </vt:lpstr>
      <vt:lpstr>DESCRIZIONE DELLA POESIA </vt:lpstr>
      <vt:lpstr>LA CONCLUSIONE DEL ROMANZO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Gabriele D’Annunzio</dc:title>
  <dc:creator>Ezio</dc:creator>
  <cp:lastModifiedBy>Ezio Pavia</cp:lastModifiedBy>
  <cp:revision>22</cp:revision>
  <dcterms:modified xsi:type="dcterms:W3CDTF">2013-12-10T18:34:37Z</dcterms:modified>
</cp:coreProperties>
</file>